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B855BC-FBDA-41B3-BBC5-77A0A94267CB}"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55BC-FBDA-41B3-BBC5-77A0A94267CB}"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55BC-FBDA-41B3-BBC5-77A0A94267CB}"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55BC-FBDA-41B3-BBC5-77A0A94267CB}"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855BC-FBDA-41B3-BBC5-77A0A94267CB}"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B855BC-FBDA-41B3-BBC5-77A0A94267CB}"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855BC-FBDA-41B3-BBC5-77A0A94267CB}" type="datetimeFigureOut">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B855BC-FBDA-41B3-BBC5-77A0A94267CB}"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855BC-FBDA-41B3-BBC5-77A0A94267CB}"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855BC-FBDA-41B3-BBC5-77A0A94267CB}"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855BC-FBDA-41B3-BBC5-77A0A94267CB}"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42FDD-F35A-4142-BECD-2A5BD1E62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855BC-FBDA-41B3-BBC5-77A0A94267CB}" type="datetimeFigureOut">
              <a:rPr lang="en-US" smtClean="0"/>
              <a:pPr/>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42FDD-F35A-4142-BECD-2A5BD1E62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pentagram.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7"/>
            <a:ext cx="8060432" cy="864096"/>
          </a:xfrm>
        </p:spPr>
        <p:txBody>
          <a:bodyPr>
            <a:normAutofit/>
          </a:bodyPr>
          <a:lstStyle/>
          <a:p>
            <a:r>
              <a:rPr lang="en-US" sz="3200" b="1" dirty="0" smtClean="0"/>
              <a:t>International Contemporary </a:t>
            </a:r>
            <a:r>
              <a:rPr lang="en-US" sz="3200" b="1" dirty="0" smtClean="0"/>
              <a:t>Designers</a:t>
            </a:r>
            <a:endParaRPr lang="en-US" sz="3200" b="1" dirty="0"/>
          </a:p>
        </p:txBody>
      </p:sp>
      <p:sp>
        <p:nvSpPr>
          <p:cNvPr id="3" name="Subtitle 2"/>
          <p:cNvSpPr>
            <a:spLocks noGrp="1"/>
          </p:cNvSpPr>
          <p:nvPr>
            <p:ph type="subTitle" idx="1"/>
          </p:nvPr>
        </p:nvSpPr>
        <p:spPr>
          <a:xfrm>
            <a:off x="611560" y="1628800"/>
            <a:ext cx="8136904" cy="3384376"/>
          </a:xfrm>
        </p:spPr>
        <p:txBody>
          <a:bodyPr>
            <a:normAutofit/>
          </a:bodyPr>
          <a:lstStyle/>
          <a:p>
            <a:r>
              <a:rPr lang="en-SG" dirty="0" smtClean="0"/>
              <a:t>These are the designers that have changed the way graphic design is seen in the contemporary world; the mavericks; the thinkers; those who have made a difference.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b="1" dirty="0" smtClean="0"/>
              <a:t>Paula </a:t>
            </a:r>
            <a:r>
              <a:rPr lang="en-US" b="1" dirty="0" err="1" smtClean="0"/>
              <a:t>Scher</a:t>
            </a:r>
            <a:endParaRPr lang="en-US" dirty="0"/>
          </a:p>
        </p:txBody>
      </p:sp>
      <p:sp>
        <p:nvSpPr>
          <p:cNvPr id="3" name="Content Placeholder 2"/>
          <p:cNvSpPr>
            <a:spLocks noGrp="1"/>
          </p:cNvSpPr>
          <p:nvPr>
            <p:ph idx="1"/>
          </p:nvPr>
        </p:nvSpPr>
        <p:spPr>
          <a:xfrm>
            <a:off x="457200" y="1600200"/>
            <a:ext cx="2962672" cy="4525963"/>
          </a:xfrm>
        </p:spPr>
        <p:txBody>
          <a:bodyPr>
            <a:normAutofit fontScale="55000" lnSpcReduction="20000"/>
          </a:bodyPr>
          <a:lstStyle/>
          <a:p>
            <a:r>
              <a:rPr lang="en-SG" dirty="0" smtClean="0"/>
              <a:t>Partner at </a:t>
            </a:r>
            <a:r>
              <a:rPr lang="en-SG" dirty="0" smtClean="0">
                <a:hlinkClick r:id="rId2"/>
              </a:rPr>
              <a:t>Pentagram</a:t>
            </a:r>
            <a:r>
              <a:rPr lang="en-SG" dirty="0" smtClean="0"/>
              <a:t> and almost certainly the most influential female graphic designer alive today, Paula </a:t>
            </a:r>
            <a:r>
              <a:rPr lang="en-SG" dirty="0" err="1" smtClean="0"/>
              <a:t>Scher's</a:t>
            </a:r>
            <a:r>
              <a:rPr lang="en-SG" dirty="0" smtClean="0"/>
              <a:t> branding and identity work for the likes of MOMA, New York City Ballet, Microsoft and NYC Transit is some of the finest examples of the genre you'll ever see.</a:t>
            </a:r>
          </a:p>
          <a:p>
            <a:r>
              <a:rPr lang="en-SG" dirty="0" smtClean="0"/>
              <a:t>Her recent work, creating a new logo for Microsoft Windows </a:t>
            </a:r>
            <a:r>
              <a:rPr lang="en-SG" dirty="0" smtClean="0"/>
              <a:t>8. </a:t>
            </a:r>
          </a:p>
          <a:p>
            <a:r>
              <a:rPr lang="en-SG" dirty="0" smtClean="0"/>
              <a:t>Her </a:t>
            </a:r>
            <a:r>
              <a:rPr lang="en-SG" dirty="0" smtClean="0"/>
              <a:t>typographic maps are also </a:t>
            </a:r>
            <a:r>
              <a:rPr lang="en-SG" dirty="0" smtClean="0"/>
              <a:t>sublime</a:t>
            </a:r>
            <a:endParaRPr lang="en-SG" dirty="0" smtClean="0"/>
          </a:p>
          <a:p>
            <a:endParaRPr lang="en-US" dirty="0"/>
          </a:p>
        </p:txBody>
      </p:sp>
      <p:pic>
        <p:nvPicPr>
          <p:cNvPr id="22531" name="Picture 3" descr="http://media.creativebloq.futurecdn.net/sites/creativebloq.com/files/images/2013/06/paulascher2.jpg"/>
          <p:cNvPicPr>
            <a:picLocks noChangeAspect="1" noChangeArrowheads="1"/>
          </p:cNvPicPr>
          <p:nvPr/>
        </p:nvPicPr>
        <p:blipFill>
          <a:blip r:embed="rId3" cstate="print"/>
          <a:srcRect/>
          <a:stretch>
            <a:fillRect/>
          </a:stretch>
        </p:blipFill>
        <p:spPr bwMode="auto">
          <a:xfrm>
            <a:off x="3635896" y="1124744"/>
            <a:ext cx="5095875" cy="3876676"/>
          </a:xfrm>
          <a:prstGeom prst="rect">
            <a:avLst/>
          </a:prstGeom>
          <a:noFill/>
        </p:spPr>
      </p:pic>
      <p:sp>
        <p:nvSpPr>
          <p:cNvPr id="5" name="Rectangle 4"/>
          <p:cNvSpPr/>
          <p:nvPr/>
        </p:nvSpPr>
        <p:spPr>
          <a:xfrm>
            <a:off x="4355976" y="5445224"/>
            <a:ext cx="4572000" cy="923330"/>
          </a:xfrm>
          <a:prstGeom prst="rect">
            <a:avLst/>
          </a:prstGeom>
        </p:spPr>
        <p:txBody>
          <a:bodyPr>
            <a:spAutoFit/>
          </a:bodyPr>
          <a:lstStyle/>
          <a:p>
            <a:r>
              <a:rPr lang="en-SG" dirty="0" err="1" smtClean="0"/>
              <a:t>Scher</a:t>
            </a:r>
            <a:r>
              <a:rPr lang="en-SG" dirty="0" smtClean="0"/>
              <a:t> has been a design educator since 1992, teaching at the School of Visual Arts (SVA) in New York</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5" name="Picture 3" descr="http://media.creativebloq.futurecdn.net/sites/creativebloq.com/files/images/2013/06/sundance.jpg"/>
          <p:cNvPicPr>
            <a:picLocks noChangeAspect="1" noChangeArrowheads="1"/>
          </p:cNvPicPr>
          <p:nvPr/>
        </p:nvPicPr>
        <p:blipFill>
          <a:blip r:embed="rId2" cstate="print"/>
          <a:srcRect/>
          <a:stretch>
            <a:fillRect/>
          </a:stretch>
        </p:blipFill>
        <p:spPr bwMode="auto">
          <a:xfrm>
            <a:off x="2699792" y="476672"/>
            <a:ext cx="3960440" cy="59443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260648"/>
            <a:ext cx="2386608" cy="562074"/>
          </a:xfrm>
        </p:spPr>
        <p:txBody>
          <a:bodyPr>
            <a:normAutofit/>
          </a:bodyPr>
          <a:lstStyle/>
          <a:p>
            <a:pPr algn="l"/>
            <a:r>
              <a:rPr lang="en-US" sz="1600" b="1" dirty="0" smtClean="0"/>
              <a:t>Milton Glaser</a:t>
            </a:r>
            <a:endParaRPr lang="en-US" sz="1600" dirty="0"/>
          </a:p>
        </p:txBody>
      </p:sp>
      <p:sp>
        <p:nvSpPr>
          <p:cNvPr id="3" name="Content Placeholder 2"/>
          <p:cNvSpPr>
            <a:spLocks noGrp="1"/>
          </p:cNvSpPr>
          <p:nvPr>
            <p:ph idx="1"/>
          </p:nvPr>
        </p:nvSpPr>
        <p:spPr>
          <a:xfrm>
            <a:off x="395536" y="4869160"/>
            <a:ext cx="8003232" cy="1728192"/>
          </a:xfrm>
        </p:spPr>
        <p:txBody>
          <a:bodyPr>
            <a:normAutofit fontScale="62500" lnSpcReduction="20000"/>
          </a:bodyPr>
          <a:lstStyle/>
          <a:p>
            <a:r>
              <a:rPr lang="en-SG" dirty="0" smtClean="0"/>
              <a:t>Milton Glaser is one of the world's most celebrated graphic designers. His most famous work is undoubtedly the logo he designed for New York to promote tourism in the city in 1977 (below). </a:t>
            </a:r>
          </a:p>
          <a:p>
            <a:r>
              <a:rPr lang="en-SG" dirty="0" smtClean="0"/>
              <a:t>Much copied, much used and much adored, the 'I love New York' logo is set in American Typewriter, a rounded slab serif.</a:t>
            </a:r>
            <a:endParaRPr lang="en-US" dirty="0"/>
          </a:p>
        </p:txBody>
      </p:sp>
      <p:pic>
        <p:nvPicPr>
          <p:cNvPr id="7170" name="Picture 2" descr="http://media.creativebloq.futurecdn.net/sites/creativebloq.com/files/images/2013/06/glaser1.jpg"/>
          <p:cNvPicPr>
            <a:picLocks noChangeAspect="1" noChangeArrowheads="1"/>
          </p:cNvPicPr>
          <p:nvPr/>
        </p:nvPicPr>
        <p:blipFill>
          <a:blip r:embed="rId2" cstate="print"/>
          <a:srcRect/>
          <a:stretch>
            <a:fillRect/>
          </a:stretch>
        </p:blipFill>
        <p:spPr bwMode="auto">
          <a:xfrm>
            <a:off x="1666453" y="836712"/>
            <a:ext cx="5857875" cy="3619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892480" cy="1008112"/>
          </a:xfrm>
        </p:spPr>
        <p:txBody>
          <a:bodyPr>
            <a:normAutofit fontScale="55000" lnSpcReduction="20000"/>
          </a:bodyPr>
          <a:lstStyle/>
          <a:p>
            <a:pPr>
              <a:buNone/>
            </a:pPr>
            <a:r>
              <a:rPr lang="en-SG" dirty="0" smtClean="0"/>
              <a:t>"The most important thing in design, it seems to me, is the consequence of your action, and whether you're interested, fundamentally, in persuading people to do things that are in their interests," he told Computer Arts: learn more in this exclusive interview. He's also the subject of a 2008 documentary film </a:t>
            </a:r>
            <a:r>
              <a:rPr lang="en-SG" b="1" u="sng" dirty="0" smtClean="0"/>
              <a:t>Milton Glaser: To Inform and Delight.</a:t>
            </a:r>
            <a:endParaRPr lang="en-US" b="1" u="sng" dirty="0"/>
          </a:p>
        </p:txBody>
      </p:sp>
      <p:pic>
        <p:nvPicPr>
          <p:cNvPr id="6146" name="Picture 2" descr="http://media.creativebloq.futurecdn.net/sites/creativebloq.com/files/images/2013/06/ny.jpg"/>
          <p:cNvPicPr>
            <a:picLocks noChangeAspect="1" noChangeArrowheads="1"/>
          </p:cNvPicPr>
          <p:nvPr/>
        </p:nvPicPr>
        <p:blipFill>
          <a:blip r:embed="rId2" cstate="print"/>
          <a:srcRect/>
          <a:stretch>
            <a:fillRect/>
          </a:stretch>
        </p:blipFill>
        <p:spPr bwMode="auto">
          <a:xfrm>
            <a:off x="3707904" y="1700808"/>
            <a:ext cx="5095875" cy="4743450"/>
          </a:xfrm>
          <a:prstGeom prst="rect">
            <a:avLst/>
          </a:prstGeom>
          <a:noFill/>
        </p:spPr>
      </p:pic>
      <p:sp>
        <p:nvSpPr>
          <p:cNvPr id="5" name="Rectangle 4"/>
          <p:cNvSpPr/>
          <p:nvPr/>
        </p:nvSpPr>
        <p:spPr>
          <a:xfrm>
            <a:off x="1403648" y="6488668"/>
            <a:ext cx="5148064" cy="369332"/>
          </a:xfrm>
          <a:prstGeom prst="rect">
            <a:avLst/>
          </a:prstGeom>
        </p:spPr>
        <p:txBody>
          <a:bodyPr wrap="square">
            <a:spAutoFit/>
          </a:bodyPr>
          <a:lstStyle/>
          <a:p>
            <a:r>
              <a:rPr lang="en-SG" dirty="0" smtClean="0"/>
              <a:t>His 'I Love New York' logo has been in use since 1977</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6275040" cy="562074"/>
          </a:xfrm>
        </p:spPr>
        <p:txBody>
          <a:bodyPr>
            <a:normAutofit fontScale="90000"/>
          </a:bodyPr>
          <a:lstStyle/>
          <a:p>
            <a:r>
              <a:rPr lang="en-US" dirty="0" smtClean="0"/>
              <a:t>Stefan </a:t>
            </a:r>
            <a:r>
              <a:rPr lang="en-US" dirty="0" err="1" smtClean="0"/>
              <a:t>Sagmeister</a:t>
            </a:r>
            <a:r>
              <a:rPr lang="en-US" dirty="0" smtClean="0"/>
              <a:t> </a:t>
            </a:r>
            <a:endParaRPr lang="en-US" dirty="0"/>
          </a:p>
        </p:txBody>
      </p:sp>
      <p:sp>
        <p:nvSpPr>
          <p:cNvPr id="3" name="Content Placeholder 2"/>
          <p:cNvSpPr>
            <a:spLocks noGrp="1"/>
          </p:cNvSpPr>
          <p:nvPr>
            <p:ph idx="1"/>
          </p:nvPr>
        </p:nvSpPr>
        <p:spPr>
          <a:xfrm>
            <a:off x="323528" y="980728"/>
            <a:ext cx="8424936" cy="2736304"/>
          </a:xfrm>
        </p:spPr>
        <p:txBody>
          <a:bodyPr>
            <a:normAutofit fontScale="62500" lnSpcReduction="20000"/>
          </a:bodyPr>
          <a:lstStyle/>
          <a:p>
            <a:r>
              <a:rPr lang="en-SG" dirty="0" smtClean="0"/>
              <a:t>Born in Austria, New York-based graphic designer and typographer Stefan </a:t>
            </a:r>
            <a:r>
              <a:rPr lang="en-SG" dirty="0" err="1" smtClean="0"/>
              <a:t>Sagmeister</a:t>
            </a:r>
            <a:r>
              <a:rPr lang="en-SG" dirty="0" smtClean="0"/>
              <a:t> has had somewhat of a resurgence in the last year – mainly due to </a:t>
            </a:r>
            <a:r>
              <a:rPr lang="en-SG" dirty="0" err="1" smtClean="0"/>
              <a:t>Sagmeister</a:t>
            </a:r>
            <a:r>
              <a:rPr lang="en-SG" dirty="0" smtClean="0"/>
              <a:t> Inc becoming </a:t>
            </a:r>
            <a:r>
              <a:rPr lang="en-SG" dirty="0" err="1" smtClean="0"/>
              <a:t>Sagmeister</a:t>
            </a:r>
            <a:r>
              <a:rPr lang="en-SG" dirty="0" smtClean="0"/>
              <a:t> &amp; Walsh after he made talented young designer Jessica Walsh partner. Announcing himself on the scene 20 years ago with a naked shot, the pair recently did the same </a:t>
            </a:r>
            <a:r>
              <a:rPr lang="en-SG" dirty="0" smtClean="0"/>
              <a:t>thing.</a:t>
            </a:r>
            <a:endParaRPr lang="en-SG" dirty="0" smtClean="0"/>
          </a:p>
          <a:p>
            <a:r>
              <a:rPr lang="en-SG" dirty="0" smtClean="0"/>
              <a:t>But there's more to </a:t>
            </a:r>
            <a:r>
              <a:rPr lang="en-SG" dirty="0" err="1" smtClean="0"/>
              <a:t>Sagmeister</a:t>
            </a:r>
            <a:r>
              <a:rPr lang="en-SG" dirty="0" smtClean="0"/>
              <a:t> than nudity: his often conceptual, thought-provoking work has turned just as many heads as his PR: particularly his 'cutting' work for AIGA and his incredible album artwork for Lou Reed</a:t>
            </a:r>
          </a:p>
          <a:p>
            <a:endParaRPr lang="en-US" dirty="0"/>
          </a:p>
        </p:txBody>
      </p:sp>
      <p:pic>
        <p:nvPicPr>
          <p:cNvPr id="5122" name="Picture 2" descr="http://media.creativebloq.futurecdn.net/sites/creativebloq.com/files/images/2013/06/sagmeister.jpg"/>
          <p:cNvPicPr>
            <a:picLocks noChangeAspect="1" noChangeArrowheads="1"/>
          </p:cNvPicPr>
          <p:nvPr/>
        </p:nvPicPr>
        <p:blipFill>
          <a:blip r:embed="rId2" cstate="print"/>
          <a:srcRect/>
          <a:stretch>
            <a:fillRect/>
          </a:stretch>
        </p:blipFill>
        <p:spPr bwMode="auto">
          <a:xfrm>
            <a:off x="1691680" y="3140968"/>
            <a:ext cx="5857875" cy="3619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0664" cy="562074"/>
          </a:xfrm>
        </p:spPr>
        <p:txBody>
          <a:bodyPr>
            <a:normAutofit/>
          </a:bodyPr>
          <a:lstStyle/>
          <a:p>
            <a:pPr algn="l"/>
            <a:r>
              <a:rPr lang="en-US" sz="1800" dirty="0" smtClean="0"/>
              <a:t>Stefan </a:t>
            </a:r>
            <a:r>
              <a:rPr lang="en-US" sz="1800" dirty="0" err="1" smtClean="0"/>
              <a:t>Sagmeister</a:t>
            </a:r>
            <a:r>
              <a:rPr lang="en-US" sz="1800" dirty="0" smtClean="0"/>
              <a:t> </a:t>
            </a:r>
            <a:endParaRPr lang="en-US" sz="1800" dirty="0"/>
          </a:p>
        </p:txBody>
      </p:sp>
      <p:pic>
        <p:nvPicPr>
          <p:cNvPr id="4098" name="Picture 2" descr="http://media.creativebloq.futurecdn.net/sites/creativebloq.com/files/images/2013/06/reed.jpg"/>
          <p:cNvPicPr>
            <a:picLocks noChangeAspect="1" noChangeArrowheads="1"/>
          </p:cNvPicPr>
          <p:nvPr/>
        </p:nvPicPr>
        <p:blipFill>
          <a:blip r:embed="rId2" cstate="print"/>
          <a:srcRect/>
          <a:stretch>
            <a:fillRect/>
          </a:stretch>
        </p:blipFill>
        <p:spPr bwMode="auto">
          <a:xfrm>
            <a:off x="4499992" y="260648"/>
            <a:ext cx="4320480" cy="64524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602632" cy="490066"/>
          </a:xfrm>
        </p:spPr>
        <p:txBody>
          <a:bodyPr>
            <a:normAutofit/>
          </a:bodyPr>
          <a:lstStyle/>
          <a:p>
            <a:r>
              <a:rPr lang="en-US" sz="2000" b="1" dirty="0" smtClean="0"/>
              <a:t>David Carson</a:t>
            </a:r>
            <a:endParaRPr lang="en-US" sz="2000" dirty="0"/>
          </a:p>
        </p:txBody>
      </p:sp>
      <p:sp>
        <p:nvSpPr>
          <p:cNvPr id="3" name="Content Placeholder 2"/>
          <p:cNvSpPr>
            <a:spLocks noGrp="1"/>
          </p:cNvSpPr>
          <p:nvPr>
            <p:ph idx="1"/>
          </p:nvPr>
        </p:nvSpPr>
        <p:spPr>
          <a:xfrm>
            <a:off x="395536" y="908720"/>
            <a:ext cx="8352928" cy="1900808"/>
          </a:xfrm>
        </p:spPr>
        <p:txBody>
          <a:bodyPr>
            <a:normAutofit fontScale="92500"/>
          </a:bodyPr>
          <a:lstStyle/>
          <a:p>
            <a:pPr>
              <a:buNone/>
            </a:pPr>
            <a:r>
              <a:rPr lang="en-SG" sz="2000" dirty="0" smtClean="0"/>
              <a:t>Carson is best known for innovative magazine design and use of experimental typography, As art director of music and lifestyle magazine Ray Gun, David Carson became the most influential graphic designer of the 1990s.</a:t>
            </a:r>
          </a:p>
          <a:p>
            <a:pPr>
              <a:buNone/>
            </a:pPr>
            <a:r>
              <a:rPr lang="en-SG" sz="2000" dirty="0" smtClean="0"/>
              <a:t> His unconventional </a:t>
            </a:r>
            <a:r>
              <a:rPr lang="en-SG" sz="2000" u="sng" dirty="0" smtClean="0"/>
              <a:t>grunge typography </a:t>
            </a:r>
            <a:r>
              <a:rPr lang="en-SG" sz="2000" dirty="0" smtClean="0"/>
              <a:t>style was a new era in design – something completely different to what had been before. An example of his genius? Using the Dingbat symbol font for what he thought a dull interview with Bryan Ferry.</a:t>
            </a:r>
            <a:endParaRPr lang="en-US" sz="2000" dirty="0"/>
          </a:p>
        </p:txBody>
      </p:sp>
      <p:pic>
        <p:nvPicPr>
          <p:cNvPr id="3074" name="Picture 2" descr="http://media.creativebloq.futurecdn.net/sites/creativebloq.com/files/images/2013/06/carson2.jpg"/>
          <p:cNvPicPr>
            <a:picLocks noChangeAspect="1" noChangeArrowheads="1"/>
          </p:cNvPicPr>
          <p:nvPr/>
        </p:nvPicPr>
        <p:blipFill>
          <a:blip r:embed="rId2" cstate="print"/>
          <a:srcRect/>
          <a:stretch>
            <a:fillRect/>
          </a:stretch>
        </p:blipFill>
        <p:spPr bwMode="auto">
          <a:xfrm>
            <a:off x="3851920" y="2924944"/>
            <a:ext cx="5095875" cy="3619500"/>
          </a:xfrm>
          <a:prstGeom prst="rect">
            <a:avLst/>
          </a:prstGeom>
          <a:noFill/>
        </p:spPr>
      </p:pic>
      <p:pic>
        <p:nvPicPr>
          <p:cNvPr id="3076" name="Picture 4" descr="Free grunge fonts"/>
          <p:cNvPicPr>
            <a:picLocks noChangeAspect="1" noChangeArrowheads="1"/>
          </p:cNvPicPr>
          <p:nvPr/>
        </p:nvPicPr>
        <p:blipFill>
          <a:blip r:embed="rId3" cstate="print"/>
          <a:srcRect/>
          <a:stretch>
            <a:fillRect/>
          </a:stretch>
        </p:blipFill>
        <p:spPr bwMode="auto">
          <a:xfrm>
            <a:off x="323528" y="3501008"/>
            <a:ext cx="3240360" cy="12779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2776"/>
            <a:ext cx="3816424" cy="4824536"/>
          </a:xfrm>
        </p:spPr>
        <p:txBody>
          <a:bodyPr>
            <a:normAutofit fontScale="55000" lnSpcReduction="20000"/>
          </a:bodyPr>
          <a:lstStyle/>
          <a:p>
            <a:r>
              <a:rPr lang="en-SG" dirty="0" smtClean="0"/>
              <a:t>The first edition of his End of Print monograph, first published in 2000, sold 35,000 copies – and many </a:t>
            </a:r>
            <a:r>
              <a:rPr lang="en-SG" dirty="0" err="1" smtClean="0"/>
              <a:t>many</a:t>
            </a:r>
            <a:r>
              <a:rPr lang="en-SG" dirty="0" smtClean="0"/>
              <a:t> more since. It's essential reading for any graphic designer – new or established.</a:t>
            </a:r>
          </a:p>
          <a:p>
            <a:pPr>
              <a:buNone/>
            </a:pPr>
            <a:endParaRPr lang="en-SG" dirty="0" smtClean="0"/>
          </a:p>
          <a:p>
            <a:r>
              <a:rPr lang="en-SG" dirty="0" smtClean="0">
                <a:solidFill>
                  <a:srgbClr val="FF0000"/>
                </a:solidFill>
              </a:rPr>
              <a:t>"What matters is that you have an intuitive design sense, listen to it and explore your uniqueness through your work,”.</a:t>
            </a:r>
          </a:p>
          <a:p>
            <a:endParaRPr lang="en-SG" dirty="0" smtClean="0">
              <a:solidFill>
                <a:srgbClr val="FF0000"/>
              </a:solidFill>
            </a:endParaRPr>
          </a:p>
          <a:p>
            <a:r>
              <a:rPr lang="en-SG" dirty="0" smtClean="0">
                <a:solidFill>
                  <a:srgbClr val="FF0000"/>
                </a:solidFill>
              </a:rPr>
              <a:t> "Create rules earned all the things in school I wasn't supposed to do, so I just did, and hat work for you and the type of work you're doing. I never ld still do, what makes sense to me."</a:t>
            </a:r>
          </a:p>
          <a:p>
            <a:endParaRPr lang="en-US" dirty="0"/>
          </a:p>
        </p:txBody>
      </p:sp>
      <p:pic>
        <p:nvPicPr>
          <p:cNvPr id="2050" name="Picture 2" descr="http://media.creativebloq.futurecdn.net/sites/creativebloq.com/files/images/2013/06/raygun.jpg"/>
          <p:cNvPicPr>
            <a:picLocks noChangeAspect="1" noChangeArrowheads="1"/>
          </p:cNvPicPr>
          <p:nvPr/>
        </p:nvPicPr>
        <p:blipFill>
          <a:blip r:embed="rId2" cstate="print"/>
          <a:srcRect/>
          <a:stretch>
            <a:fillRect/>
          </a:stretch>
        </p:blipFill>
        <p:spPr bwMode="auto">
          <a:xfrm>
            <a:off x="3940621" y="404664"/>
            <a:ext cx="5095875" cy="61531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Neville Brody</a:t>
            </a:r>
            <a:endParaRPr lang="en-US" dirty="0"/>
          </a:p>
        </p:txBody>
      </p:sp>
      <p:sp>
        <p:nvSpPr>
          <p:cNvPr id="3" name="Content Placeholder 2"/>
          <p:cNvSpPr>
            <a:spLocks noGrp="1"/>
          </p:cNvSpPr>
          <p:nvPr>
            <p:ph idx="1"/>
          </p:nvPr>
        </p:nvSpPr>
        <p:spPr>
          <a:xfrm>
            <a:off x="251520" y="1340768"/>
            <a:ext cx="3394720" cy="4525963"/>
          </a:xfrm>
        </p:spPr>
        <p:txBody>
          <a:bodyPr>
            <a:normAutofit fontScale="70000" lnSpcReduction="20000"/>
          </a:bodyPr>
          <a:lstStyle/>
          <a:p>
            <a:r>
              <a:rPr lang="en-SG" dirty="0" smtClean="0"/>
              <a:t>English designer, typographer and art director Neville Brody shot to fame with his incredible art direction of cult UK magazine The Face between 1981 and 1986.</a:t>
            </a:r>
          </a:p>
          <a:p>
            <a:r>
              <a:rPr lang="en-SG" dirty="0" smtClean="0"/>
              <a:t>He's also well known for art-directing Arena magazine (1987-1990) and designing record covers for artists such as Cabaret Voltaire and Depeche Mode.</a:t>
            </a:r>
          </a:p>
          <a:p>
            <a:endParaRPr lang="en-US" dirty="0"/>
          </a:p>
        </p:txBody>
      </p:sp>
      <p:pic>
        <p:nvPicPr>
          <p:cNvPr id="1027" name="Picture 3" descr="http://media.creativebloq.futurecdn.net/sites/creativebloq.com/files/images/2013/06/brody2.jpg"/>
          <p:cNvPicPr>
            <a:picLocks noChangeAspect="1" noChangeArrowheads="1"/>
          </p:cNvPicPr>
          <p:nvPr/>
        </p:nvPicPr>
        <p:blipFill>
          <a:blip r:embed="rId2" cstate="print"/>
          <a:srcRect/>
          <a:stretch>
            <a:fillRect/>
          </a:stretch>
        </p:blipFill>
        <p:spPr bwMode="auto">
          <a:xfrm>
            <a:off x="3851920" y="1484784"/>
            <a:ext cx="5095875" cy="3867150"/>
          </a:xfrm>
          <a:prstGeom prst="rect">
            <a:avLst/>
          </a:prstGeom>
          <a:noFill/>
        </p:spPr>
      </p:pic>
      <p:sp>
        <p:nvSpPr>
          <p:cNvPr id="5" name="Rectangle 4"/>
          <p:cNvSpPr/>
          <p:nvPr/>
        </p:nvSpPr>
        <p:spPr>
          <a:xfrm>
            <a:off x="4283968" y="5805264"/>
            <a:ext cx="4572000" cy="646331"/>
          </a:xfrm>
          <a:prstGeom prst="rect">
            <a:avLst/>
          </a:prstGeom>
        </p:spPr>
        <p:txBody>
          <a:bodyPr>
            <a:spAutoFit/>
          </a:bodyPr>
          <a:lstStyle/>
          <a:p>
            <a:r>
              <a:rPr lang="en-SG" dirty="0" smtClean="0"/>
              <a:t>Brody is best known for art-editing influential UK magazine The Face during its 1980s heyday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3"/>
          <p:cNvSpPr/>
          <p:nvPr/>
        </p:nvSpPr>
        <p:spPr>
          <a:xfrm>
            <a:off x="611560" y="404664"/>
            <a:ext cx="7992888" cy="923330"/>
          </a:xfrm>
          <a:prstGeom prst="rect">
            <a:avLst/>
          </a:prstGeom>
        </p:spPr>
        <p:txBody>
          <a:bodyPr wrap="square">
            <a:spAutoFit/>
          </a:bodyPr>
          <a:lstStyle/>
          <a:p>
            <a:r>
              <a:rPr lang="en-SG" dirty="0" smtClean="0"/>
              <a:t>More recently, Brody founded Research Studios and redesigned The Times in November 2006 (with the creation of a new font Times Modern) and the BBC's website in September 2011</a:t>
            </a:r>
            <a:r>
              <a:rPr lang="en-SG" dirty="0" smtClean="0"/>
              <a:t>.</a:t>
            </a:r>
            <a:endParaRPr lang="en-SG" dirty="0" smtClean="0"/>
          </a:p>
        </p:txBody>
      </p:sp>
      <p:pic>
        <p:nvPicPr>
          <p:cNvPr id="21507" name="Picture 3" descr="http://media.creativebloq.futurecdn.net/sites/creativebloq.com/files/images/2013/06/timesredesign.jpg"/>
          <p:cNvPicPr>
            <a:picLocks noChangeAspect="1" noChangeArrowheads="1"/>
          </p:cNvPicPr>
          <p:nvPr/>
        </p:nvPicPr>
        <p:blipFill>
          <a:blip r:embed="rId2" cstate="print"/>
          <a:srcRect/>
          <a:stretch>
            <a:fillRect/>
          </a:stretch>
        </p:blipFill>
        <p:spPr bwMode="auto">
          <a:xfrm>
            <a:off x="467544" y="1628800"/>
            <a:ext cx="8136904" cy="372624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670</Words>
  <Application>Microsoft Office PowerPoint</Application>
  <PresentationFormat>On-screen Show (4:3)</PresentationFormat>
  <Paragraphs>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International Contemporary Designers</vt:lpstr>
      <vt:lpstr>Milton Glaser</vt:lpstr>
      <vt:lpstr>Slide 3</vt:lpstr>
      <vt:lpstr>Stefan Sagmeister </vt:lpstr>
      <vt:lpstr>Stefan Sagmeister </vt:lpstr>
      <vt:lpstr>David Carson</vt:lpstr>
      <vt:lpstr>Slide 7</vt:lpstr>
      <vt:lpstr>Neville Brody</vt:lpstr>
      <vt:lpstr>Slide 9</vt:lpstr>
      <vt:lpstr>Paula Scher</vt:lpstr>
      <vt:lpstr>Slide 11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Designers</dc:title>
  <dc:creator>Aisha</dc:creator>
  <cp:lastModifiedBy>Aisha</cp:lastModifiedBy>
  <cp:revision>8</cp:revision>
  <dcterms:created xsi:type="dcterms:W3CDTF">2014-11-28T09:35:26Z</dcterms:created>
  <dcterms:modified xsi:type="dcterms:W3CDTF">2014-12-01T10:26:49Z</dcterms:modified>
</cp:coreProperties>
</file>